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8229600" cx="14630400"/>
  <p:notesSz cx="8229600" cy="14630400"/>
  <p:embeddedFontLst>
    <p:embeddedFont>
      <p:font typeface="Inter"/>
      <p:regular r:id="rId32"/>
      <p:bold r:id="rId33"/>
      <p:italic r:id="rId34"/>
      <p:boldItalic r:id="rId35"/>
    </p:embeddedFont>
    <p:embeddedFont>
      <p:font typeface="Petrona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A4D4B9-CE9B-4421-97E9-2FF87FE32C5E}">
  <a:tblStyle styleId="{1AA4D4B9-CE9B-4421-97E9-2FF87FE32C5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9EFF7"/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fill>
          <a:solidFill>
            <a:srgbClr val="E9EFF7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-bold.fntdata"/><Relationship Id="rId10" Type="http://schemas.openxmlformats.org/officeDocument/2006/relationships/slide" Target="slides/slide5.xml"/><Relationship Id="rId32" Type="http://schemas.openxmlformats.org/officeDocument/2006/relationships/font" Target="fonts/Inter-regular.fntdata"/><Relationship Id="rId13" Type="http://schemas.openxmlformats.org/officeDocument/2006/relationships/slide" Target="slides/slide8.xml"/><Relationship Id="rId35" Type="http://schemas.openxmlformats.org/officeDocument/2006/relationships/font" Target="fonts/Inter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-italic.fntdata"/><Relationship Id="rId15" Type="http://schemas.openxmlformats.org/officeDocument/2006/relationships/slide" Target="slides/slide10.xml"/><Relationship Id="rId37" Type="http://schemas.openxmlformats.org/officeDocument/2006/relationships/font" Target="fonts/Petrona-bold.fntdata"/><Relationship Id="rId14" Type="http://schemas.openxmlformats.org/officeDocument/2006/relationships/slide" Target="slides/slide9.xml"/><Relationship Id="rId36" Type="http://schemas.openxmlformats.org/officeDocument/2006/relationships/font" Target="fonts/Petrona-regular.fntdata"/><Relationship Id="rId17" Type="http://schemas.openxmlformats.org/officeDocument/2006/relationships/slide" Target="slides/slide12.xml"/><Relationship Id="rId39" Type="http://schemas.openxmlformats.org/officeDocument/2006/relationships/font" Target="fonts/Petrona-boldItalic.fntdata"/><Relationship Id="rId16" Type="http://schemas.openxmlformats.org/officeDocument/2006/relationships/slide" Target="slides/slide11.xml"/><Relationship Id="rId38" Type="http://schemas.openxmlformats.org/officeDocument/2006/relationships/font" Target="fonts/Petron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056ea6202d2eeaa_38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4056ea6202d2eeaa_38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056ea6202d2eeaa_54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4056ea6202d2eeaa_54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056ea6202d2eeaa_9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4056ea6202d2eeaa_9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056ea6202d2eeaa_111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4056ea6202d2eeaa_111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7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8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p9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6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6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17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8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19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p22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12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056ea6202d2eeaa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4056ea6202d2eeaa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" name="Google Shape;9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" name="Google Shape;42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" name="Google Shape;22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" name="Google Shape;26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" name="Google Shape;30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4" name="Google Shape;34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" name="Google Shape;38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"/>
          <p:cNvSpPr/>
          <p:nvPr/>
        </p:nvSpPr>
        <p:spPr>
          <a:xfrm>
            <a:off x="457200" y="2294692"/>
            <a:ext cx="7893011" cy="1559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Classroom Challenges Simulator </a:t>
            </a:r>
            <a:endParaRPr b="0" i="0" sz="4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2"/>
          <p:cNvSpPr/>
          <p:nvPr/>
        </p:nvSpPr>
        <p:spPr>
          <a:xfrm>
            <a:off x="975241" y="6752239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2"/>
          <p:cNvSpPr/>
          <p:nvPr/>
        </p:nvSpPr>
        <p:spPr>
          <a:xfrm>
            <a:off x="793790" y="5554861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2"/>
          <p:cNvSpPr/>
          <p:nvPr/>
        </p:nvSpPr>
        <p:spPr>
          <a:xfrm>
            <a:off x="7159557" y="203294"/>
            <a:ext cx="1827771" cy="479169"/>
          </a:xfrm>
          <a:custGeom>
            <a:rect b="b" l="l" r="r" t="t"/>
            <a:pathLst>
              <a:path extrusionOk="0" h="812800" w="3298706">
                <a:moveTo>
                  <a:pt x="0" y="0"/>
                </a:moveTo>
                <a:lnTo>
                  <a:pt x="3298706" y="0"/>
                </a:lnTo>
                <a:lnTo>
                  <a:pt x="3298706" y="812800"/>
                </a:lnTo>
                <a:lnTo>
                  <a:pt x="0" y="81280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b="0" l="-2186" r="-218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2"/>
          <p:cNvSpPr txBox="1"/>
          <p:nvPr/>
        </p:nvSpPr>
        <p:spPr>
          <a:xfrm>
            <a:off x="793790" y="4595201"/>
            <a:ext cx="7315200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Presented by: reemy Halabi , Michael Trifonov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supervisor:  Dr. Natali Levi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25-2-D-14</a:t>
            </a:r>
            <a:endParaRPr b="1" i="0" sz="2000" u="none" cap="none" strike="noStrike">
              <a:solidFill>
                <a:srgbClr val="1F3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 flipH="1" rot="-2700000">
            <a:off x="-449827" y="-305050"/>
            <a:ext cx="2190508" cy="1650385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/>
          <p:nvPr/>
        </p:nvSpPr>
        <p:spPr>
          <a:xfrm flipH="1" rot="-2700000">
            <a:off x="1070049" y="506542"/>
            <a:ext cx="774282" cy="774282"/>
          </a:xfrm>
          <a:prstGeom prst="rect">
            <a:avLst/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1"/>
          <p:cNvSpPr/>
          <p:nvPr/>
        </p:nvSpPr>
        <p:spPr>
          <a:xfrm flipH="1" rot="-2700000">
            <a:off x="12052276" y="786127"/>
            <a:ext cx="824769" cy="824769"/>
          </a:xfrm>
          <a:prstGeom prst="rect">
            <a:avLst/>
          </a:pr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"/>
          <p:cNvSpPr/>
          <p:nvPr/>
        </p:nvSpPr>
        <p:spPr>
          <a:xfrm flipH="1" rot="10800000">
            <a:off x="11227971" y="0"/>
            <a:ext cx="3402428" cy="1777004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/>
          <p:nvPr/>
        </p:nvSpPr>
        <p:spPr>
          <a:xfrm flipH="1">
            <a:off x="9571628" y="7338601"/>
            <a:ext cx="1793400" cy="8910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 flipH="1">
            <a:off x="9124779" y="7743771"/>
            <a:ext cx="978000" cy="4857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1803913" y="5805477"/>
            <a:ext cx="73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400" y="817075"/>
            <a:ext cx="11725224" cy="65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1803925" y="232112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Boredom:&lt;4/5&gt;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1736250" y="1878100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sam</a:t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11227975" y="1982725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bob</a:t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1391475" y="247167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Boredom:&lt;4/5&gt;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Angry:&lt;4/5&gt;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5315800" y="127600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ask question to all class</a:t>
            </a:r>
            <a:endParaRPr b="1"/>
          </a:p>
        </p:txBody>
      </p:sp>
      <p:pic>
        <p:nvPicPr>
          <p:cNvPr id="239" name="Google Shape;2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145" y="5734012"/>
            <a:ext cx="1166399" cy="135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9745" y="5654962"/>
            <a:ext cx="1166399" cy="135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799" y="4029702"/>
            <a:ext cx="977999" cy="113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 flipH="1" rot="-2700000">
            <a:off x="-449827" y="-305050"/>
            <a:ext cx="2190508" cy="1650385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flipH="1" rot="-2700000">
            <a:off x="1070049" y="506542"/>
            <a:ext cx="774282" cy="774282"/>
          </a:xfrm>
          <a:prstGeom prst="rect">
            <a:avLst/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 flipH="1" rot="-2700000">
            <a:off x="12052276" y="786127"/>
            <a:ext cx="824769" cy="824769"/>
          </a:xfrm>
          <a:prstGeom prst="rect">
            <a:avLst/>
          </a:pr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2"/>
          <p:cNvSpPr/>
          <p:nvPr/>
        </p:nvSpPr>
        <p:spPr>
          <a:xfrm flipH="1" rot="10800000">
            <a:off x="11227971" y="0"/>
            <a:ext cx="3402428" cy="1777004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/>
          <p:nvPr/>
        </p:nvSpPr>
        <p:spPr>
          <a:xfrm flipH="1">
            <a:off x="9571628" y="7338601"/>
            <a:ext cx="1793400" cy="8910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/>
          <p:nvPr/>
        </p:nvSpPr>
        <p:spPr>
          <a:xfrm flipH="1">
            <a:off x="9124779" y="7743771"/>
            <a:ext cx="978000" cy="4857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1803913" y="5805477"/>
            <a:ext cx="73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400" y="817075"/>
            <a:ext cx="11725224" cy="65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/>
          <p:nvPr/>
        </p:nvSpPr>
        <p:spPr>
          <a:xfrm>
            <a:off x="1803925" y="232112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Happiness:&lt;4/5&gt;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Angry:&lt;0/5&gt;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1736250" y="1878100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sam</a:t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11227975" y="1982725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bob</a:t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11391475" y="247167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Boredom:&lt;4/5&gt;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Angry:&lt;5/5&gt;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795" y="5616912"/>
            <a:ext cx="1166399" cy="135676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/>
          <p:nvPr/>
        </p:nvSpPr>
        <p:spPr>
          <a:xfrm>
            <a:off x="4900563" y="294388"/>
            <a:ext cx="5268900" cy="45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 </a:t>
            </a:r>
            <a:r>
              <a:rPr lang="en-US"/>
              <a:t>answers</a:t>
            </a:r>
            <a:r>
              <a:rPr lang="en-US"/>
              <a:t> the question write </a:t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5081600" y="127600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acknowledge</a:t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5081600" y="221650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 a Bonus Role or Responsibility</a:t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5081600" y="315700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 the Flow</a:t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 flipH="1">
            <a:off x="5817750" y="3945600"/>
            <a:ext cx="167100" cy="15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7021925" y="1020325"/>
            <a:ext cx="1271100" cy="451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praise</a:t>
            </a:r>
            <a:endParaRPr b="1"/>
          </a:p>
        </p:txBody>
      </p:sp>
      <p:sp>
        <p:nvSpPr>
          <p:cNvPr id="266" name="Google Shape;266;p22"/>
          <p:cNvSpPr/>
          <p:nvPr/>
        </p:nvSpPr>
        <p:spPr>
          <a:xfrm>
            <a:off x="7021925" y="1674525"/>
            <a:ext cx="1271100" cy="451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peer praise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3"/>
          <p:cNvSpPr/>
          <p:nvPr/>
        </p:nvSpPr>
        <p:spPr>
          <a:xfrm flipH="1" rot="-2700000">
            <a:off x="-449827" y="-305050"/>
            <a:ext cx="2190508" cy="1650385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3"/>
          <p:cNvSpPr/>
          <p:nvPr/>
        </p:nvSpPr>
        <p:spPr>
          <a:xfrm flipH="1" rot="-2700000">
            <a:off x="1070049" y="506542"/>
            <a:ext cx="774282" cy="774282"/>
          </a:xfrm>
          <a:prstGeom prst="rect">
            <a:avLst/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3"/>
          <p:cNvSpPr/>
          <p:nvPr/>
        </p:nvSpPr>
        <p:spPr>
          <a:xfrm flipH="1" rot="-2700000">
            <a:off x="12052276" y="786127"/>
            <a:ext cx="824769" cy="824769"/>
          </a:xfrm>
          <a:prstGeom prst="rect">
            <a:avLst/>
          </a:pr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3"/>
          <p:cNvSpPr/>
          <p:nvPr/>
        </p:nvSpPr>
        <p:spPr>
          <a:xfrm flipH="1" rot="10800000">
            <a:off x="11227971" y="0"/>
            <a:ext cx="3402428" cy="1777004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/>
          <p:nvPr/>
        </p:nvSpPr>
        <p:spPr>
          <a:xfrm flipH="1">
            <a:off x="9571628" y="7338601"/>
            <a:ext cx="1793400" cy="8910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 flipH="1">
            <a:off x="9124779" y="7743771"/>
            <a:ext cx="978000" cy="4857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1803913" y="5805477"/>
            <a:ext cx="73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400" y="817075"/>
            <a:ext cx="11725224" cy="65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/>
          <p:nvPr/>
        </p:nvSpPr>
        <p:spPr>
          <a:xfrm>
            <a:off x="1803925" y="232112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Happiness:&lt;4/5&gt;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Angry:&lt;0/5&gt;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1736250" y="1878100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sam</a:t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11227975" y="1982725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bob</a:t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11391475" y="247167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Boredom:&lt;4.5/5&gt;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Angry:&lt;5/5&gt;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10919275" y="737175"/>
            <a:ext cx="2188500" cy="1095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 hate this class #@!&amp;!!!!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4"/>
          <p:cNvSpPr/>
          <p:nvPr/>
        </p:nvSpPr>
        <p:spPr>
          <a:xfrm flipH="1" rot="-2700000">
            <a:off x="-449827" y="-305050"/>
            <a:ext cx="2190508" cy="1650385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4"/>
          <p:cNvSpPr/>
          <p:nvPr/>
        </p:nvSpPr>
        <p:spPr>
          <a:xfrm flipH="1" rot="-2700000">
            <a:off x="1070049" y="506542"/>
            <a:ext cx="774282" cy="774282"/>
          </a:xfrm>
          <a:prstGeom prst="rect">
            <a:avLst/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4"/>
          <p:cNvSpPr/>
          <p:nvPr/>
        </p:nvSpPr>
        <p:spPr>
          <a:xfrm flipH="1" rot="-2700000">
            <a:off x="12052276" y="786127"/>
            <a:ext cx="824769" cy="824769"/>
          </a:xfrm>
          <a:prstGeom prst="rect">
            <a:avLst/>
          </a:pr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4"/>
          <p:cNvSpPr/>
          <p:nvPr/>
        </p:nvSpPr>
        <p:spPr>
          <a:xfrm flipH="1" rot="10800000">
            <a:off x="11227971" y="0"/>
            <a:ext cx="3402428" cy="1777004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4"/>
          <p:cNvSpPr/>
          <p:nvPr/>
        </p:nvSpPr>
        <p:spPr>
          <a:xfrm flipH="1">
            <a:off x="9571628" y="7338601"/>
            <a:ext cx="1793400" cy="8910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4"/>
          <p:cNvSpPr/>
          <p:nvPr/>
        </p:nvSpPr>
        <p:spPr>
          <a:xfrm flipH="1">
            <a:off x="9124779" y="7743771"/>
            <a:ext cx="978000" cy="4857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1803913" y="5805477"/>
            <a:ext cx="73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400" y="817075"/>
            <a:ext cx="11725224" cy="65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/>
          <p:nvPr/>
        </p:nvSpPr>
        <p:spPr>
          <a:xfrm>
            <a:off x="1803925" y="232112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Happiness:&lt;3/5&gt;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Angry:&lt;0/5&gt;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" name="Google Shape;299;p24"/>
          <p:cNvSpPr/>
          <p:nvPr/>
        </p:nvSpPr>
        <p:spPr>
          <a:xfrm>
            <a:off x="1736250" y="1878100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sam</a:t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11227975" y="1982725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bob</a:t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11391475" y="247167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Boredom:&lt;4.5/5&gt;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Angry:&lt;5/5&gt;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8852675" y="3495925"/>
            <a:ext cx="15222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-1 happines</a:t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9380400" y="4248575"/>
            <a:ext cx="1626300" cy="48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+1 frustration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-1 happines</a:t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3195200" y="4586875"/>
            <a:ext cx="1368000" cy="41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 happines</a:t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>
            <a:off x="5081600" y="127600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acknowledge</a:t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5081600" y="221650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 to princable</a:t>
            </a: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5081600" y="315700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 the Flow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3" name="Google Shape;3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/>
          <p:nvPr/>
        </p:nvSpPr>
        <p:spPr>
          <a:xfrm>
            <a:off x="628412" y="947499"/>
            <a:ext cx="7441049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3850"/>
              <a:buFont typeface="Petrona"/>
              <a:buNone/>
            </a:pPr>
            <a:r>
              <a:rPr b="1" i="0" lang="en-US" sz="385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Understanding Student Behavior</a:t>
            </a:r>
            <a:endParaRPr b="0" i="0" sz="3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5" name="Google Shape;31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412" y="1833920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/>
          <p:nvPr/>
        </p:nvSpPr>
        <p:spPr>
          <a:xfrm>
            <a:off x="1301710" y="1940481"/>
            <a:ext cx="2468761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Disruptive Behavior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5"/>
          <p:cNvSpPr/>
          <p:nvPr/>
        </p:nvSpPr>
        <p:spPr>
          <a:xfrm>
            <a:off x="1301710" y="2356723"/>
            <a:ext cx="7213878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Reduces academic time and lowers grades. Prevention through rules and routines is key.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8" name="Google Shape;31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412" y="3379946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/>
          <p:nvPr/>
        </p:nvSpPr>
        <p:spPr>
          <a:xfrm>
            <a:off x="1301710" y="3486507"/>
            <a:ext cx="2468761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Engaging Students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1301710" y="3902750"/>
            <a:ext cx="7213878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Collaborative discussion and argumentation increase knowledge and reasoning skills.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1" name="Google Shape;32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412" y="4925973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/>
          <p:nvPr/>
        </p:nvSpPr>
        <p:spPr>
          <a:xfrm>
            <a:off x="1301710" y="5032534"/>
            <a:ext cx="2468761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Talkative Students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1301710" y="5448776"/>
            <a:ext cx="7213878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Can enhance discussion but needs management to avoid disruptions. Use structured roles.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4" name="Google Shape;32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412" y="6471999"/>
            <a:ext cx="448866" cy="44886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/>
          <p:nvPr/>
        </p:nvSpPr>
        <p:spPr>
          <a:xfrm>
            <a:off x="1301710" y="6578560"/>
            <a:ext cx="2468761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Distracted Students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1301710" y="6994803"/>
            <a:ext cx="7213878" cy="287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Shrinks engagement time. Active, role-based participation and clear routines help.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/>
          <p:nvPr/>
        </p:nvSpPr>
        <p:spPr>
          <a:xfrm>
            <a:off x="7315200" y="2479578"/>
            <a:ext cx="5961000" cy="4271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6"/>
          <p:cNvSpPr/>
          <p:nvPr/>
        </p:nvSpPr>
        <p:spPr>
          <a:xfrm>
            <a:off x="5960950" y="644500"/>
            <a:ext cx="93213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850"/>
              <a:buFont typeface="Petrona"/>
              <a:buNone/>
            </a:pPr>
            <a:r>
              <a:rPr b="1" lang="en-US" sz="420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Gamification Impact On  Teacher Education</a:t>
            </a:r>
            <a:endParaRPr b="1" i="0" sz="3850" u="none" cap="none" strike="noStrike">
              <a:solidFill>
                <a:srgbClr val="385623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7613040" y="2846602"/>
            <a:ext cx="64239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937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600"/>
              <a:buFont typeface="Aharoni"/>
              <a:buChar char="●"/>
            </a:pPr>
            <a:r>
              <a:rPr i="0" lang="en-US" sz="2600" u="none" cap="none" strike="noStrike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Interactive and effective.</a:t>
            </a:r>
            <a:endParaRPr i="0" sz="2600" u="none" cap="none" strike="noStrike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600"/>
              <a:buFont typeface="Aharoni"/>
              <a:buChar char="●"/>
            </a:pPr>
            <a:r>
              <a:rPr i="0" lang="en-US" sz="2600" u="none" cap="none" strike="noStrike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Boost motivation.</a:t>
            </a:r>
            <a:endParaRPr i="0" sz="2600" u="none" cap="none" strike="noStrike">
              <a:solidFill>
                <a:srgbClr val="000000"/>
              </a:solidFill>
            </a:endParaRPr>
          </a:p>
          <a:p>
            <a:pPr indent="-3937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600"/>
              <a:buFont typeface="Aharoni"/>
              <a:buChar char="●"/>
            </a:pPr>
            <a:r>
              <a:rPr i="0" lang="en-US" sz="2600" u="none" cap="none" strike="noStrike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Enhance learning outcomes.</a:t>
            </a:r>
            <a:endParaRPr i="0" sz="2600" u="none" cap="none" strike="noStrike">
              <a:solidFill>
                <a:srgbClr val="000000"/>
              </a:solidFill>
            </a:endParaRPr>
          </a:p>
          <a:p>
            <a:pPr indent="-3937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600"/>
              <a:buFont typeface="Aharoni"/>
              <a:buChar char="●"/>
            </a:pPr>
            <a:r>
              <a:rPr i="0" lang="en-US" sz="2600" u="none" cap="none" strike="noStrike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Natural improvement.</a:t>
            </a:r>
            <a:endParaRPr i="0" sz="2600" u="none" cap="none" strike="noStrike">
              <a:solidFill>
                <a:srgbClr val="000000"/>
              </a:solidFill>
            </a:endParaRPr>
          </a:p>
          <a:p>
            <a:pPr indent="-3937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600"/>
              <a:buFont typeface="Aharoni"/>
              <a:buChar char="●"/>
            </a:pPr>
            <a:r>
              <a:rPr i="0" lang="en-US" sz="2600" u="none" cap="none" strike="noStrike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Encourages practice</a:t>
            </a:r>
            <a:r>
              <a:rPr i="0" lang="en-US" sz="2600" u="none" cap="none" strike="noStrike">
                <a:solidFill>
                  <a:srgbClr val="274E13"/>
                </a:solidFill>
                <a:latin typeface="Aharoni"/>
                <a:ea typeface="Aharoni"/>
                <a:cs typeface="Aharoni"/>
                <a:sym typeface="Aharoni"/>
              </a:rPr>
              <a:t>.</a:t>
            </a:r>
            <a:endParaRPr i="0" sz="2600" u="none" cap="none" strike="noStrike">
              <a:solidFill>
                <a:srgbClr val="000000"/>
              </a:solidFill>
            </a:endParaRPr>
          </a:p>
        </p:txBody>
      </p:sp>
      <p:pic>
        <p:nvPicPr>
          <p:cNvPr id="335" name="Google Shape;335;p26" title="gamification-software.jpeg"/>
          <p:cNvPicPr preferRelativeResize="0"/>
          <p:nvPr/>
        </p:nvPicPr>
        <p:blipFill rotWithShape="1">
          <a:blip r:embed="rId3">
            <a:alphaModFix amt="91000"/>
          </a:blip>
          <a:srcRect b="0" l="14232" r="21134" t="0"/>
          <a:stretch/>
        </p:blipFill>
        <p:spPr>
          <a:xfrm>
            <a:off x="882475" y="322173"/>
            <a:ext cx="5211576" cy="60511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2133" y="7667547"/>
            <a:ext cx="2448267" cy="56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2815" y="1927888"/>
            <a:ext cx="5753818" cy="500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4360" y="1791804"/>
            <a:ext cx="8755851" cy="52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7"/>
          <p:cNvSpPr/>
          <p:nvPr/>
        </p:nvSpPr>
        <p:spPr>
          <a:xfrm>
            <a:off x="5395828" y="4114800"/>
            <a:ext cx="698532" cy="44562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AF82"/>
              </a:gs>
              <a:gs pos="35000">
                <a:srgbClr val="FFC5A7"/>
              </a:gs>
              <a:gs pos="100000">
                <a:srgbClr val="FFE8DA"/>
              </a:gs>
            </a:gsLst>
            <a:lin ang="16200000" scaled="0"/>
          </a:gradFill>
          <a:ln cap="flat" cmpd="sng" w="9525">
            <a:solidFill>
              <a:srgbClr val="EB792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4433105" y="683381"/>
            <a:ext cx="5764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rPr b="1" i="0" lang="en-US" sz="405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Teacher main screen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2133" y="7667547"/>
            <a:ext cx="2448267" cy="56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2815" y="1927888"/>
            <a:ext cx="5753818" cy="5008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/>
          <p:nvPr/>
        </p:nvSpPr>
        <p:spPr>
          <a:xfrm>
            <a:off x="5395828" y="4114800"/>
            <a:ext cx="698532" cy="44562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AF82"/>
              </a:gs>
              <a:gs pos="35000">
                <a:srgbClr val="FFC5A7"/>
              </a:gs>
              <a:gs pos="100000">
                <a:srgbClr val="FFE8DA"/>
              </a:gs>
            </a:gsLst>
            <a:lin ang="16200000" scaled="0"/>
          </a:gradFill>
          <a:ln cap="flat" cmpd="sng" w="9525">
            <a:solidFill>
              <a:srgbClr val="EB792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4433105" y="608806"/>
            <a:ext cx="5764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rPr b="1" lang="en-US" sz="4050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I</a:t>
            </a:r>
            <a:r>
              <a:rPr b="1" i="0" lang="en-US" sz="405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nstructor main screen</a:t>
            </a:r>
            <a:endParaRPr/>
          </a:p>
        </p:txBody>
      </p:sp>
      <p:pic>
        <p:nvPicPr>
          <p:cNvPr id="353" name="Google Shape;35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4349" y="1858451"/>
            <a:ext cx="9399656" cy="528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8" name="Google Shape;358;p2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-274082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9"/>
          <p:cNvSpPr txBox="1"/>
          <p:nvPr/>
        </p:nvSpPr>
        <p:spPr>
          <a:xfrm>
            <a:off x="4380998" y="1053033"/>
            <a:ext cx="73152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-US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תמונה שמכילה סימטריה, עיצוב, קל&#10;&#10;התיאור נוצר באופן אוטומטי" id="360" name="Google Shape;360;p29"/>
          <p:cNvPicPr preferRelativeResize="0"/>
          <p:nvPr/>
        </p:nvPicPr>
        <p:blipFill rotWithShape="1">
          <a:blip r:embed="rId4">
            <a:alphaModFix/>
          </a:blip>
          <a:srcRect b="19039" l="15957" r="19504" t="15759"/>
          <a:stretch/>
        </p:blipFill>
        <p:spPr>
          <a:xfrm>
            <a:off x="1774730" y="4018874"/>
            <a:ext cx="1072477" cy="1083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מונה שמכילה טקסט, גופן, גרפיקה, עיצוב גרפי&#10;&#10;התיאור נוצר באופן אוטומטי" id="361" name="Google Shape;361;p29"/>
          <p:cNvPicPr preferRelativeResize="0"/>
          <p:nvPr/>
        </p:nvPicPr>
        <p:blipFill rotWithShape="1">
          <a:blip r:embed="rId5">
            <a:alphaModFix/>
          </a:blip>
          <a:srcRect b="0" l="8368" r="9129" t="13525"/>
          <a:stretch/>
        </p:blipFill>
        <p:spPr>
          <a:xfrm>
            <a:off x="1356579" y="5903223"/>
            <a:ext cx="2164142" cy="850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הוספה עם מילוי מלא" id="362" name="Google Shape;36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5430" y="5349574"/>
            <a:ext cx="306426" cy="306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מונה שמכילה שחור, חשיכה&#10;&#10;התיאור נוצר באופן אוטומטי" id="363" name="Google Shape;36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8628" y="3888268"/>
            <a:ext cx="2164142" cy="191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92521" y="3888268"/>
            <a:ext cx="2182895" cy="205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/>
          <p:nvPr/>
        </p:nvSpPr>
        <p:spPr>
          <a:xfrm>
            <a:off x="793790" y="715447"/>
            <a:ext cx="7147798" cy="779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Unity Engine Advantages</a:t>
            </a:r>
            <a:endParaRPr b="0" i="0" sz="4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71" name="Google Shape;3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86" y="1701434"/>
            <a:ext cx="6875213" cy="4082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0"/>
          <p:cNvSpPr/>
          <p:nvPr/>
        </p:nvSpPr>
        <p:spPr>
          <a:xfrm>
            <a:off x="793790" y="605373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Unity provides a comprehensive suite of development tools for rapid prototyping.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7599521" y="209038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8336637" y="2168247"/>
            <a:ext cx="3118842" cy="389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Cross-Platform</a:t>
            </a:r>
            <a:endParaRPr b="0" i="0" sz="2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8336637" y="2784991"/>
            <a:ext cx="55075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Deployable on Windows, macOS, iOS, Android, and VR devices.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7599521" y="396442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8336637" y="4042291"/>
            <a:ext cx="3118842" cy="389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C# Scripting</a:t>
            </a:r>
            <a:endParaRPr b="0" i="0" sz="2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0"/>
          <p:cNvSpPr/>
          <p:nvPr/>
        </p:nvSpPr>
        <p:spPr>
          <a:xfrm>
            <a:off x="8336637" y="4659035"/>
            <a:ext cx="55075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Enables clean, maintainable codebase for simulation mechanics.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0"/>
          <p:cNvSpPr/>
          <p:nvPr/>
        </p:nvSpPr>
        <p:spPr>
          <a:xfrm>
            <a:off x="7599521" y="583846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0"/>
          <p:cNvSpPr/>
          <p:nvPr/>
        </p:nvSpPr>
        <p:spPr>
          <a:xfrm>
            <a:off x="8336637" y="5916335"/>
            <a:ext cx="3118842" cy="389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Physics Engine</a:t>
            </a:r>
            <a:endParaRPr b="0" i="0" sz="2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8336637" y="6533078"/>
            <a:ext cx="55075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Supports realistic modeling of object interactions and dynamics.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5868" y="7713410"/>
            <a:ext cx="3277057" cy="45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4082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876300" y="3472219"/>
            <a:ext cx="12877800" cy="779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900"/>
              <a:buFont typeface="Petrona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Addressing Teacher Challenges</a:t>
            </a:r>
            <a:endParaRPr b="0" i="0" sz="4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530900" y="5142425"/>
            <a:ext cx="35784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Post-COVID Workload</a:t>
            </a:r>
            <a:endParaRPr b="0" i="0" sz="2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1530906" y="5668447"/>
            <a:ext cx="342149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Teachers face increased workloads and professional isolation, needing more support staff.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5235893" y="50645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5973008" y="5079819"/>
            <a:ext cx="3336012" cy="389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Behavioral Diversity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5973008" y="5668447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Teachers often face difficulty understanding and responding to complex student behaviors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9677995" y="506456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10415111" y="5142428"/>
            <a:ext cx="3118842" cy="389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Petrona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Inadequate Training</a:t>
            </a:r>
            <a:endParaRPr b="0" i="0" sz="2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10415111" y="5668447"/>
            <a:ext cx="342149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Many teachers report insufficient training for classroom management and violence.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5868" y="7713410"/>
            <a:ext cx="3277057" cy="45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1"/>
          <p:cNvSpPr/>
          <p:nvPr/>
        </p:nvSpPr>
        <p:spPr>
          <a:xfrm flipH="1" rot="-2700000">
            <a:off x="-451387" y="-304404"/>
            <a:ext cx="2193165" cy="1652386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1"/>
          <p:cNvSpPr/>
          <p:nvPr/>
        </p:nvSpPr>
        <p:spPr>
          <a:xfrm flipH="1" rot="-2700000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1"/>
          <p:cNvSpPr/>
          <p:nvPr/>
        </p:nvSpPr>
        <p:spPr>
          <a:xfrm flipH="1" rot="-2700000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1"/>
          <p:cNvSpPr/>
          <p:nvPr/>
        </p:nvSpPr>
        <p:spPr>
          <a:xfrm flipH="1" rot="10800000">
            <a:off x="11227971" y="0"/>
            <a:ext cx="3402429" cy="1777004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1"/>
          <p:cNvSpPr/>
          <p:nvPr/>
        </p:nvSpPr>
        <p:spPr>
          <a:xfrm flipH="1">
            <a:off x="9571612" y="7338601"/>
            <a:ext cx="1793416" cy="890999"/>
          </a:xfrm>
          <a:prstGeom prst="triangle">
            <a:avLst>
              <a:gd fmla="val 50000" name="adj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4827" y="2604347"/>
            <a:ext cx="4037120" cy="37651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/>
          <p:nvPr/>
        </p:nvSpPr>
        <p:spPr>
          <a:xfrm flipH="1">
            <a:off x="9124896" y="7743771"/>
            <a:ext cx="977883" cy="485829"/>
          </a:xfrm>
          <a:prstGeom prst="triangle">
            <a:avLst>
              <a:gd fmla="val 50000" name="adj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1803913" y="2732839"/>
            <a:ext cx="73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Bridging Theory and Practice</a:t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1"/>
          <p:cNvSpPr/>
          <p:nvPr/>
        </p:nvSpPr>
        <p:spPr>
          <a:xfrm>
            <a:off x="1120558" y="2675258"/>
            <a:ext cx="652200" cy="507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1"/>
          <p:cNvSpPr/>
          <p:nvPr/>
        </p:nvSpPr>
        <p:spPr>
          <a:xfrm>
            <a:off x="1120557" y="3714341"/>
            <a:ext cx="652200" cy="507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1"/>
          <p:cNvSpPr/>
          <p:nvPr/>
        </p:nvSpPr>
        <p:spPr>
          <a:xfrm>
            <a:off x="1151616" y="4759909"/>
            <a:ext cx="652200" cy="507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1"/>
          <p:cNvSpPr txBox="1"/>
          <p:nvPr/>
        </p:nvSpPr>
        <p:spPr>
          <a:xfrm>
            <a:off x="1803913" y="3760177"/>
            <a:ext cx="73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Accessible, Affordable, and Scalable</a:t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1803913" y="4823308"/>
            <a:ext cx="73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Simulates Emotional and Behavioral Complexity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1"/>
          <p:cNvSpPr/>
          <p:nvPr/>
        </p:nvSpPr>
        <p:spPr>
          <a:xfrm>
            <a:off x="1151614" y="5704323"/>
            <a:ext cx="652200" cy="507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1803913" y="5805477"/>
            <a:ext cx="73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Measurable Growth Through Feedback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2133" y="7667547"/>
            <a:ext cx="2448267" cy="56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0376" y="1308972"/>
            <a:ext cx="11269648" cy="679227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2"/>
          <p:cNvSpPr txBox="1"/>
          <p:nvPr/>
        </p:nvSpPr>
        <p:spPr>
          <a:xfrm>
            <a:off x="3090442" y="385642"/>
            <a:ext cx="7315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385623"/>
                </a:solidFill>
                <a:latin typeface="Petrona"/>
                <a:ea typeface="Petrona"/>
                <a:cs typeface="Petrona"/>
                <a:sym typeface="Petrona"/>
              </a:rPr>
              <a:t>Package Diagram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/>
        </p:nvSpPr>
        <p:spPr>
          <a:xfrm>
            <a:off x="3657597" y="-87036"/>
            <a:ext cx="731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5400"/>
              <a:buFont typeface="Petrona"/>
              <a:buNone/>
            </a:pPr>
            <a:r>
              <a:rPr b="1" i="0" lang="en-US" sz="5400" u="none" cap="none" strike="noStrike">
                <a:solidFill>
                  <a:srgbClr val="385623"/>
                </a:solidFill>
                <a:latin typeface="Petrona"/>
                <a:ea typeface="Petrona"/>
                <a:cs typeface="Petrona"/>
                <a:sym typeface="Petrona"/>
              </a:rPr>
              <a:t>Activity Diagram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991" y="836369"/>
            <a:ext cx="8360418" cy="743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4425" y="1047750"/>
            <a:ext cx="10439400" cy="71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 txBox="1"/>
          <p:nvPr/>
        </p:nvSpPr>
        <p:spPr>
          <a:xfrm>
            <a:off x="3552347" y="62139"/>
            <a:ext cx="731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5400"/>
              <a:buFont typeface="Petrona"/>
              <a:buNone/>
            </a:pPr>
            <a:r>
              <a:rPr b="1" i="0" lang="en-US" sz="5400" u="none" cap="none" strike="noStrike">
                <a:solidFill>
                  <a:srgbClr val="385623"/>
                </a:solidFill>
                <a:latin typeface="Petrona"/>
                <a:ea typeface="Petrona"/>
                <a:cs typeface="Petrona"/>
                <a:sym typeface="Petrona"/>
              </a:rPr>
              <a:t>Use Case Diagram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/>
        </p:nvSpPr>
        <p:spPr>
          <a:xfrm>
            <a:off x="636606" y="487929"/>
            <a:ext cx="136465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accent1"/>
                </a:solidFill>
                <a:latin typeface="Petrona"/>
                <a:ea typeface="Petrona"/>
                <a:cs typeface="Petrona"/>
                <a:sym typeface="Petrona"/>
              </a:rPr>
              <a:t>Classroom Challenges Simulator – Testing Plan</a:t>
            </a:r>
            <a:endParaRPr b="1" i="0" sz="4800" u="none" cap="none" strike="noStrike">
              <a:solidFill>
                <a:schemeClr val="accent1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graphicFrame>
        <p:nvGraphicFramePr>
          <p:cNvPr id="427" name="Google Shape;427;p35"/>
          <p:cNvGraphicFramePr/>
          <p:nvPr/>
        </p:nvGraphicFramePr>
        <p:xfrm>
          <a:off x="949115" y="1584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{1AA4D4B9-CE9B-4421-97E9-2FF87FE32C5E}</a:tableStyleId>
              </a:tblPr>
              <a:tblGrid>
                <a:gridCol w="3183050"/>
                <a:gridCol w="3179400"/>
                <a:gridCol w="3186675"/>
                <a:gridCol w="3183050"/>
              </a:tblGrid>
              <a:tr h="334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Test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Module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Tested Function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Expected Result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Main Menu &amp; Scenario Loader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Scenario loading and main menu navigation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User selects and loads scenarios smoothly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Avatar Behavior Engine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Simulated student responses (FSM, Markov)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Students respond naturally to triggers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Teacher Response Actions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P</a:t>
                      </a:r>
                      <a:r>
                        <a:rPr lang="en-US" sz="1400" u="none" cap="none" strike="noStrike"/>
                        <a:t>rompts, seating changes, etc.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Teacher choices affect class dynamics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Student Emotional Feedback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Emotional state updates &amp; visual reactions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Emotions change based on teacher input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Scenario Progression System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Branching logic and event triggers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Events proceed logically per script rules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Analytics and Logs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Action tracking and session replay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Logs match user actions with no loss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Gamification &amp; Rewards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Points, badges, and level display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Gamified elements appear and update correctly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Usability and UI Flow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Navigation clarity and action placement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UI is intuitive for trainees to navigate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Performance and Frame Rate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Responsiveness and load handling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App maintains ≥60 FPS, no major delays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  <a:tr h="586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Cross-Platform Deployment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Deployment on Windows, Android, iOS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App builds and runs correctly on all platforms</a:t>
                      </a:r>
                      <a:endParaRPr sz="1400" u="none" cap="none" strike="noStrike"/>
                    </a:p>
                  </a:txBody>
                  <a:tcPr marT="35275" marB="35275" marR="70550" marL="70550" anchor="ctr"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3" name="Google Shape;4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6"/>
          <p:cNvSpPr/>
          <p:nvPr/>
        </p:nvSpPr>
        <p:spPr>
          <a:xfrm>
            <a:off x="780098" y="996077"/>
            <a:ext cx="8363902" cy="766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800"/>
              <a:buFont typeface="Petrona"/>
              <a:buNone/>
            </a:pPr>
            <a:r>
              <a:rPr b="1" i="0" lang="en-US" sz="48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Teacher Interview Insights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780098" y="2096572"/>
            <a:ext cx="501491" cy="501491"/>
          </a:xfrm>
          <a:prstGeom prst="roundRect">
            <a:avLst>
              <a:gd fmla="val 18668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6"/>
          <p:cNvSpPr/>
          <p:nvPr/>
        </p:nvSpPr>
        <p:spPr>
          <a:xfrm>
            <a:off x="1504474" y="2173129"/>
            <a:ext cx="306490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Petrona"/>
              <a:buNone/>
            </a:pPr>
            <a:r>
              <a:rPr b="1" i="0" lang="en-US" sz="24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Key Challenges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6"/>
          <p:cNvSpPr/>
          <p:nvPr/>
        </p:nvSpPr>
        <p:spPr>
          <a:xfrm>
            <a:off x="1504474" y="2689860"/>
            <a:ext cx="6859429" cy="35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Disruptive students, adapting plans, engaging families.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780098" y="3492222"/>
            <a:ext cx="501491" cy="501491"/>
          </a:xfrm>
          <a:prstGeom prst="roundRect">
            <a:avLst>
              <a:gd fmla="val 18668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6"/>
          <p:cNvSpPr/>
          <p:nvPr/>
        </p:nvSpPr>
        <p:spPr>
          <a:xfrm>
            <a:off x="1504474" y="3568779"/>
            <a:ext cx="306490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Petrona"/>
              <a:buNone/>
            </a:pPr>
            <a:r>
              <a:rPr b="1" i="0" lang="en-US" sz="24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Training Gaps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1504474" y="4085511"/>
            <a:ext cx="6859429" cy="35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Limited, insufficient training; lack of real-life practice.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780098" y="4887873"/>
            <a:ext cx="501491" cy="501491"/>
          </a:xfrm>
          <a:prstGeom prst="roundRect">
            <a:avLst>
              <a:gd fmla="val 18668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1504474" y="4964430"/>
            <a:ext cx="321278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Petrona"/>
              <a:buNone/>
            </a:pPr>
            <a:r>
              <a:rPr b="1" i="0" lang="en-US" sz="24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Emotional Intelligence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6"/>
          <p:cNvSpPr/>
          <p:nvPr/>
        </p:nvSpPr>
        <p:spPr>
          <a:xfrm>
            <a:off x="1504474" y="5481161"/>
            <a:ext cx="6859429" cy="35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Crucial for identifying student distress and managing stress.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780098" y="6283523"/>
            <a:ext cx="501491" cy="501491"/>
          </a:xfrm>
          <a:prstGeom prst="roundRect">
            <a:avLst>
              <a:gd fmla="val 18668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1504474" y="6360081"/>
            <a:ext cx="306490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Petrona"/>
              <a:buNone/>
            </a:pPr>
            <a:r>
              <a:rPr b="1" i="0" lang="en-US" sz="24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Simulation Interest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6"/>
          <p:cNvSpPr/>
          <p:nvPr/>
        </p:nvSpPr>
        <p:spPr>
          <a:xfrm>
            <a:off x="1504474" y="6876812"/>
            <a:ext cx="6859429" cy="356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Strong interest in tools for realistic scenarios and feedback.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7"/>
          <p:cNvSpPr/>
          <p:nvPr/>
        </p:nvSpPr>
        <p:spPr>
          <a:xfrm>
            <a:off x="1337310" y="0"/>
            <a:ext cx="11955780" cy="82296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1345996" y="0"/>
            <a:ext cx="11938407" cy="82296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1828803" y="2399538"/>
            <a:ext cx="10972800" cy="331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4462272" y="6629743"/>
            <a:ext cx="5705856" cy="32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686276" y="751166"/>
            <a:ext cx="6390799" cy="671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200"/>
              <a:buFont typeface="Petrona"/>
              <a:buNone/>
            </a:pPr>
            <a:r>
              <a:rPr b="1" i="0" lang="en-US" sz="42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Tools Provided</a:t>
            </a:r>
            <a:endParaRPr b="0" i="0" sz="4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683300" y="2009180"/>
            <a:ext cx="439222" cy="439222"/>
          </a:xfrm>
          <a:prstGeom prst="roundRect">
            <a:avLst>
              <a:gd fmla="val 18671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317665" y="2076212"/>
            <a:ext cx="2684740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Internships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1317665" y="2606873"/>
            <a:ext cx="575941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Limited exposure to full spectrum of classroom challenges.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683300" y="3309699"/>
            <a:ext cx="439222" cy="439222"/>
          </a:xfrm>
          <a:prstGeom prst="roundRect">
            <a:avLst>
              <a:gd fmla="val 18671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1317665" y="3376732"/>
            <a:ext cx="2684740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Theoretical Courses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1317665" y="3907393"/>
            <a:ext cx="575941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 live, scenario-based practice for internalizing strategies.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683300" y="4907758"/>
            <a:ext cx="439222" cy="439222"/>
          </a:xfrm>
          <a:prstGeom prst="roundRect">
            <a:avLst>
              <a:gd fmla="val 18671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1317665" y="4974790"/>
            <a:ext cx="2684740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Literature Guides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1317665" y="5505452"/>
            <a:ext cx="575941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 interactive, real-time feedback for practical application.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6" name="Google Shape;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945" y="2009180"/>
            <a:ext cx="6393775" cy="43745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7560945" y="6603325"/>
            <a:ext cx="6393775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5868" y="7713410"/>
            <a:ext cx="3277057" cy="45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-1695405"/>
            <a:ext cx="14626742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6357176" y="-212379"/>
            <a:ext cx="75012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Project Objective</a:t>
            </a:r>
            <a:endParaRPr b="1" i="0" sz="4200" u="none" cap="none" strike="noStrike">
              <a:solidFill>
                <a:srgbClr val="F95F88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357174" y="2010605"/>
            <a:ext cx="75012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2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Interactive simulation that equips future teachers with practical classroom management skills.</a:t>
            </a:r>
            <a:endParaRPr sz="32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6357182" y="1333399"/>
            <a:ext cx="5092307" cy="21946"/>
          </a:xfrm>
          <a:custGeom>
            <a:rect b="b" l="l" r="r" t="t"/>
            <a:pathLst>
              <a:path extrusionOk="0" fill="none" h="21946" w="5092307">
                <a:moveTo>
                  <a:pt x="0" y="0"/>
                </a:moveTo>
                <a:cubicBezTo>
                  <a:pt x="249479" y="-5786"/>
                  <a:pt x="381463" y="1496"/>
                  <a:pt x="534692" y="0"/>
                </a:cubicBezTo>
                <a:cubicBezTo>
                  <a:pt x="687921" y="-1496"/>
                  <a:pt x="1079952" y="27033"/>
                  <a:pt x="1222154" y="0"/>
                </a:cubicBezTo>
                <a:cubicBezTo>
                  <a:pt x="1364356" y="-27033"/>
                  <a:pt x="1651134" y="28605"/>
                  <a:pt x="1807769" y="0"/>
                </a:cubicBezTo>
                <a:cubicBezTo>
                  <a:pt x="1964404" y="-28605"/>
                  <a:pt x="2217220" y="-20638"/>
                  <a:pt x="2342461" y="0"/>
                </a:cubicBezTo>
                <a:cubicBezTo>
                  <a:pt x="2467702" y="20638"/>
                  <a:pt x="2793214" y="12683"/>
                  <a:pt x="3029923" y="0"/>
                </a:cubicBezTo>
                <a:cubicBezTo>
                  <a:pt x="3266632" y="-12683"/>
                  <a:pt x="3467500" y="5724"/>
                  <a:pt x="3666461" y="0"/>
                </a:cubicBezTo>
                <a:cubicBezTo>
                  <a:pt x="3865422" y="-5724"/>
                  <a:pt x="4131573" y="6272"/>
                  <a:pt x="4302999" y="0"/>
                </a:cubicBezTo>
                <a:cubicBezTo>
                  <a:pt x="4474425" y="-6272"/>
                  <a:pt x="4858767" y="13540"/>
                  <a:pt x="5092307" y="0"/>
                </a:cubicBezTo>
                <a:cubicBezTo>
                  <a:pt x="5092598" y="10793"/>
                  <a:pt x="5093368" y="17359"/>
                  <a:pt x="5092307" y="21946"/>
                </a:cubicBezTo>
                <a:cubicBezTo>
                  <a:pt x="4858441" y="21023"/>
                  <a:pt x="4736621" y="39382"/>
                  <a:pt x="4557615" y="21946"/>
                </a:cubicBezTo>
                <a:cubicBezTo>
                  <a:pt x="4378609" y="4510"/>
                  <a:pt x="4187359" y="6954"/>
                  <a:pt x="4073846" y="21946"/>
                </a:cubicBezTo>
                <a:cubicBezTo>
                  <a:pt x="3960333" y="36938"/>
                  <a:pt x="3708077" y="36748"/>
                  <a:pt x="3386384" y="21946"/>
                </a:cubicBezTo>
                <a:cubicBezTo>
                  <a:pt x="3064691" y="7144"/>
                  <a:pt x="3088722" y="14877"/>
                  <a:pt x="2851692" y="21946"/>
                </a:cubicBezTo>
                <a:cubicBezTo>
                  <a:pt x="2614662" y="29015"/>
                  <a:pt x="2393985" y="9533"/>
                  <a:pt x="2164230" y="21946"/>
                </a:cubicBezTo>
                <a:cubicBezTo>
                  <a:pt x="1934475" y="34359"/>
                  <a:pt x="1670981" y="46527"/>
                  <a:pt x="1425846" y="21946"/>
                </a:cubicBezTo>
                <a:cubicBezTo>
                  <a:pt x="1180711" y="-2635"/>
                  <a:pt x="982196" y="35773"/>
                  <a:pt x="840231" y="21946"/>
                </a:cubicBezTo>
                <a:cubicBezTo>
                  <a:pt x="698267" y="8119"/>
                  <a:pt x="287909" y="-2940"/>
                  <a:pt x="0" y="21946"/>
                </a:cubicBezTo>
                <a:cubicBezTo>
                  <a:pt x="-1022" y="13889"/>
                  <a:pt x="-860" y="9419"/>
                  <a:pt x="0" y="0"/>
                </a:cubicBezTo>
                <a:close/>
              </a:path>
              <a:path extrusionOk="0" h="21946" w="5092307">
                <a:moveTo>
                  <a:pt x="0" y="0"/>
                </a:moveTo>
                <a:cubicBezTo>
                  <a:pt x="147347" y="-13653"/>
                  <a:pt x="399679" y="12078"/>
                  <a:pt x="585615" y="0"/>
                </a:cubicBezTo>
                <a:cubicBezTo>
                  <a:pt x="771551" y="-12078"/>
                  <a:pt x="956531" y="-7899"/>
                  <a:pt x="1069384" y="0"/>
                </a:cubicBezTo>
                <a:cubicBezTo>
                  <a:pt x="1182237" y="7899"/>
                  <a:pt x="1474962" y="-23051"/>
                  <a:pt x="1807769" y="0"/>
                </a:cubicBezTo>
                <a:cubicBezTo>
                  <a:pt x="2140577" y="23051"/>
                  <a:pt x="2257357" y="2339"/>
                  <a:pt x="2393384" y="0"/>
                </a:cubicBezTo>
                <a:cubicBezTo>
                  <a:pt x="2529411" y="-2339"/>
                  <a:pt x="2802157" y="-17496"/>
                  <a:pt x="2979000" y="0"/>
                </a:cubicBezTo>
                <a:cubicBezTo>
                  <a:pt x="3155843" y="17496"/>
                  <a:pt x="3407155" y="-26611"/>
                  <a:pt x="3717384" y="0"/>
                </a:cubicBezTo>
                <a:cubicBezTo>
                  <a:pt x="4027613" y="26611"/>
                  <a:pt x="4059091" y="20269"/>
                  <a:pt x="4252076" y="0"/>
                </a:cubicBezTo>
                <a:cubicBezTo>
                  <a:pt x="4445061" y="-20269"/>
                  <a:pt x="4769307" y="13986"/>
                  <a:pt x="5092307" y="0"/>
                </a:cubicBezTo>
                <a:cubicBezTo>
                  <a:pt x="5092549" y="5666"/>
                  <a:pt x="5092835" y="12789"/>
                  <a:pt x="5092307" y="21946"/>
                </a:cubicBezTo>
                <a:cubicBezTo>
                  <a:pt x="4920294" y="20430"/>
                  <a:pt x="4678220" y="23309"/>
                  <a:pt x="4557615" y="21946"/>
                </a:cubicBezTo>
                <a:cubicBezTo>
                  <a:pt x="4437010" y="20583"/>
                  <a:pt x="4089319" y="-262"/>
                  <a:pt x="3921076" y="21946"/>
                </a:cubicBezTo>
                <a:cubicBezTo>
                  <a:pt x="3752833" y="44154"/>
                  <a:pt x="3467779" y="31264"/>
                  <a:pt x="3335461" y="21946"/>
                </a:cubicBezTo>
                <a:cubicBezTo>
                  <a:pt x="3203143" y="12628"/>
                  <a:pt x="2803868" y="18540"/>
                  <a:pt x="2597077" y="21946"/>
                </a:cubicBezTo>
                <a:cubicBezTo>
                  <a:pt x="2390286" y="25352"/>
                  <a:pt x="2089120" y="54646"/>
                  <a:pt x="1858692" y="21946"/>
                </a:cubicBezTo>
                <a:cubicBezTo>
                  <a:pt x="1628265" y="-10754"/>
                  <a:pt x="1460985" y="14318"/>
                  <a:pt x="1324000" y="21946"/>
                </a:cubicBezTo>
                <a:cubicBezTo>
                  <a:pt x="1187015" y="29574"/>
                  <a:pt x="872913" y="44765"/>
                  <a:pt x="687461" y="21946"/>
                </a:cubicBezTo>
                <a:cubicBezTo>
                  <a:pt x="502009" y="-873"/>
                  <a:pt x="203153" y="22277"/>
                  <a:pt x="0" y="21946"/>
                </a:cubicBezTo>
                <a:cubicBezTo>
                  <a:pt x="-270" y="16026"/>
                  <a:pt x="-456" y="812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8994" y="4075660"/>
            <a:ext cx="3141002" cy="313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 title="1024009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25" y="1274700"/>
            <a:ext cx="6643974" cy="66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686276" y="751166"/>
            <a:ext cx="6390799" cy="671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200"/>
              <a:buFont typeface="Petrona"/>
              <a:buNone/>
            </a:pPr>
            <a:r>
              <a:rPr b="1" i="0" lang="en-US" sz="42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Alternatives </a:t>
            </a:r>
            <a:endParaRPr b="0" i="0" sz="4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86276" y="1975876"/>
            <a:ext cx="439222" cy="439222"/>
          </a:xfrm>
          <a:prstGeom prst="roundRect">
            <a:avLst>
              <a:gd fmla="val 18671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1320641" y="2042908"/>
            <a:ext cx="2684740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Virtual Simulations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759762" y="6579284"/>
            <a:ext cx="5759410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5868" y="7713410"/>
            <a:ext cx="3277057" cy="457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6"/>
          <p:cNvCxnSpPr/>
          <p:nvPr/>
        </p:nvCxnSpPr>
        <p:spPr>
          <a:xfrm>
            <a:off x="11248856" y="2215799"/>
            <a:ext cx="77665" cy="467590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8514473" y="4794646"/>
            <a:ext cx="5624095" cy="0"/>
          </a:xfrm>
          <a:prstGeom prst="straightConnector1">
            <a:avLst/>
          </a:prstGeom>
          <a:noFill/>
          <a:ln cap="flat" cmpd="sng" w="19050">
            <a:solidFill>
              <a:srgbClr val="1F386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2996" y="5780417"/>
            <a:ext cx="803919" cy="6946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686276" y="2791083"/>
            <a:ext cx="5759410" cy="439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Mursion-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Mixed-reality platform using human-in-the-loop avatars.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8248256" y="4874233"/>
            <a:ext cx="601698" cy="337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cost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0863941" y="1458314"/>
            <a:ext cx="11593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Ease of Use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2435781" y="6754943"/>
            <a:ext cx="289128" cy="7571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pedagogical intelligence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0411583" y="7096257"/>
            <a:ext cx="24528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operational efficiency 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657011" y="3701263"/>
            <a:ext cx="5817940" cy="439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SimSchool- 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AI-driven virtual classroom where students react based on teaching inputs.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06612" y="4855713"/>
            <a:ext cx="1033320" cy="90618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554763" y="4667221"/>
            <a:ext cx="7456714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360° VR Classrooms-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565401" y="5057318"/>
            <a:ext cx="5150256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Immersive pre-recorded classroom scenarios.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observation and reflection.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08809" y="2277587"/>
            <a:ext cx="1316212" cy="458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12521436" y="2058134"/>
            <a:ext cx="1159331" cy="117217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3245" y="1975876"/>
            <a:ext cx="1360714" cy="13607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3270221" y="4794646"/>
            <a:ext cx="156948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Pedagogical Intelligence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4750679" y="1780947"/>
            <a:ext cx="3781800" cy="1434900"/>
          </a:xfrm>
          <a:prstGeom prst="roundRect">
            <a:avLst>
              <a:gd fmla="val 5534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FSM &amp; Probabilistic Models (Student Behavior Simulation)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296241" y="529147"/>
            <a:ext cx="8690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CORE COMPONENTS FLOW </a:t>
            </a:r>
            <a:endParaRPr b="1" i="0" sz="4900" u="none" cap="none" strike="noStrike">
              <a:solidFill>
                <a:srgbClr val="F95F88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4750678" y="3368975"/>
            <a:ext cx="3781800" cy="1434900"/>
          </a:xfrm>
          <a:prstGeom prst="roundRect">
            <a:avLst>
              <a:gd fmla="val 5534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 Response Engine (Decision Logic)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4750679" y="4957003"/>
            <a:ext cx="3781800" cy="1434900"/>
          </a:xfrm>
          <a:prstGeom prst="roundRect">
            <a:avLst>
              <a:gd fmla="val 5534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 Module (Data Tracking &amp; Feedback)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4750679" y="6545031"/>
            <a:ext cx="3781800" cy="1434900"/>
          </a:xfrm>
          <a:prstGeom prst="roundRect">
            <a:avLst>
              <a:gd fmla="val 5534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Gamification Layer (Points &amp; Progress)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10493677" y="4211391"/>
            <a:ext cx="3367500" cy="906900"/>
          </a:xfrm>
          <a:prstGeom prst="roundRect">
            <a:avLst>
              <a:gd fmla="val 5534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Cross-Platform Output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769225" y="4271763"/>
            <a:ext cx="3302100" cy="846300"/>
          </a:xfrm>
          <a:prstGeom prst="roundRect">
            <a:avLst>
              <a:gd fmla="val 5534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Engine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196205" y="1780947"/>
            <a:ext cx="554400" cy="6038400"/>
          </a:xfrm>
          <a:prstGeom prst="leftBrace">
            <a:avLst>
              <a:gd fmla="val 8333" name="adj1"/>
              <a:gd fmla="val 49808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 flipH="1">
            <a:off x="9134163" y="1916512"/>
            <a:ext cx="757800" cy="5556900"/>
          </a:xfrm>
          <a:prstGeom prst="leftBrace">
            <a:avLst>
              <a:gd fmla="val 8333" name="adj1"/>
              <a:gd fmla="val 49808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553879" y="879138"/>
            <a:ext cx="4351853" cy="543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3400"/>
              <a:buFont typeface="Petrona"/>
              <a:buNone/>
            </a:pPr>
            <a:r>
              <a:rPr b="1" i="0" lang="en-US" sz="340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System Components</a:t>
            </a:r>
            <a:endParaRPr b="0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53879" y="2028111"/>
            <a:ext cx="355997" cy="355997"/>
          </a:xfrm>
          <a:prstGeom prst="roundRect">
            <a:avLst>
              <a:gd fmla="val 18670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1068098" y="2082400"/>
            <a:ext cx="4488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Student Behavior Simulation Engine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1068110" y="2438120"/>
            <a:ext cx="60540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Generates realistic student behaviors using FSMs and Markov Chains using the Unity ML.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553879" y="3082290"/>
            <a:ext cx="355997" cy="355997"/>
          </a:xfrm>
          <a:prstGeom prst="roundRect">
            <a:avLst>
              <a:gd fmla="val 18670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068097" y="3136575"/>
            <a:ext cx="3295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Teacher Response System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068110" y="3566874"/>
            <a:ext cx="6054090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interaction options with immediate and long-term consequences.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553879" y="4136469"/>
            <a:ext cx="355997" cy="355997"/>
          </a:xfrm>
          <a:prstGeom prst="roundRect">
            <a:avLst>
              <a:gd fmla="val 18670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068098" y="4190750"/>
            <a:ext cx="3640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Scenario Management System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1068110" y="4621054"/>
            <a:ext cx="6054090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Manages pre-built and user-defined classroom scenarios with scripted events.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553879" y="5190649"/>
            <a:ext cx="355997" cy="355997"/>
          </a:xfrm>
          <a:prstGeom prst="roundRect">
            <a:avLst>
              <a:gd fmla="val 18670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1068099" y="5244950"/>
            <a:ext cx="4066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Performance Tracking and Analytics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068110" y="5675233"/>
            <a:ext cx="6054090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Records decision history, classroom metrics, and provides data visualization.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553879" y="6244828"/>
            <a:ext cx="355997" cy="355997"/>
          </a:xfrm>
          <a:prstGeom prst="roundRect">
            <a:avLst>
              <a:gd fmla="val 18670" name="adj"/>
            </a:avLst>
          </a:prstGeom>
          <a:solidFill>
            <a:srgbClr val="E0D7F4"/>
          </a:solidFill>
          <a:ln cap="flat" cmpd="sng" w="9525">
            <a:solidFill>
              <a:srgbClr val="C6B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1068096" y="6299125"/>
            <a:ext cx="3046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Instructor Dashboard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068110" y="6729412"/>
            <a:ext cx="6054090" cy="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Allows educators to assign scenarios, monitor progress, and provide feedback.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2133" y="7667547"/>
            <a:ext cx="2448267" cy="562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8496" y="-156258"/>
            <a:ext cx="6354501" cy="8385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>
            <a:off x="657106" y="666869"/>
            <a:ext cx="8984605" cy="645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95F88"/>
              </a:buClr>
              <a:buSzPts val="4050"/>
              <a:buFont typeface="Petrona"/>
              <a:buNone/>
            </a:pPr>
            <a:r>
              <a:rPr b="1" i="0" lang="en-US" sz="4050" u="none" cap="none" strike="noStrike">
                <a:solidFill>
                  <a:srgbClr val="F95F88"/>
                </a:solidFill>
                <a:latin typeface="Petrona"/>
                <a:ea typeface="Petrona"/>
                <a:cs typeface="Petrona"/>
                <a:sym typeface="Petrona"/>
              </a:rPr>
              <a:t>Emotional State Parameters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657106" y="1687711"/>
            <a:ext cx="13316188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Each </a:t>
            </a:r>
            <a:r>
              <a:rPr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Student Agent</a:t>
            </a: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maintains an emotion vector shaping its decision policy. Values range from 1 to 10, updated continuously.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657106" y="2199323"/>
            <a:ext cx="13316188" cy="5363408"/>
          </a:xfrm>
          <a:prstGeom prst="roundRect">
            <a:avLst>
              <a:gd fmla="val 1470" name="adj"/>
            </a:avLst>
          </a:prstGeom>
          <a:noFill/>
          <a:ln cap="flat" cmpd="sng" w="9525">
            <a:solidFill>
              <a:srgbClr val="000000">
                <a:alpha val="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664726" y="2206943"/>
            <a:ext cx="13300948" cy="540901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852607" y="2327196"/>
            <a:ext cx="2946083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Parameter</a:t>
            </a:r>
            <a:endParaRPr b="1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4181594" y="2327196"/>
            <a:ext cx="29422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Increase Triggers</a:t>
            </a:r>
            <a:endParaRPr b="1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7506772" y="2327196"/>
            <a:ext cx="29422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Decrease / Decay</a:t>
            </a:r>
            <a:endParaRPr b="1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0831949" y="2327196"/>
            <a:ext cx="2946083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Behavioral Influence</a:t>
            </a:r>
            <a:endParaRPr b="1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664726" y="2747843"/>
            <a:ext cx="13300948" cy="114169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852607" y="2868097"/>
            <a:ext cx="2946083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</a:t>
            </a:r>
            <a:endParaRPr b="1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4181594" y="2868097"/>
            <a:ext cx="2942272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 acknowledges, Peer praise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7506772" y="2868097"/>
            <a:ext cx="2942272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 since positive event, Negative feedback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10831949" y="2868097"/>
            <a:ext cx="2946083" cy="901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Biases towards listening, engaged participation, helping peers.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664726" y="3889534"/>
            <a:ext cx="13300948" cy="841296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852607" y="4009787"/>
            <a:ext cx="2946083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</a:t>
            </a:r>
            <a:endParaRPr b="1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4181594" y="4009787"/>
            <a:ext cx="29422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 ignores, Wrong answer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506772" y="4009787"/>
            <a:ext cx="2942272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Successful contribution, Teacher encouragement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10831949" y="4009787"/>
            <a:ext cx="2946083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Lowers talk frequency, can lead to withdrawn behavior.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664726" y="4730829"/>
            <a:ext cx="13300948" cy="84129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852607" y="4851083"/>
            <a:ext cx="2946083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</a:t>
            </a:r>
            <a:endParaRPr b="1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4181594" y="4851083"/>
            <a:ext cx="29422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Ignored attempts to speak, Noise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7506772" y="4851083"/>
            <a:ext cx="2942272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Successful turn-taking, Clear guidance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10831949" y="4851083"/>
            <a:ext cx="2946083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Drives transitions to disruptive behavior, feeds into anger.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664726" y="5572125"/>
            <a:ext cx="13300948" cy="114169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852607" y="5692378"/>
            <a:ext cx="2946083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</a:t>
            </a:r>
            <a:endParaRPr b="1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4181594" y="5692378"/>
            <a:ext cx="29422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Long inactivity, Topic mismatch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7506772" y="5692378"/>
            <a:ext cx="29422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New task, Physical break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10831949" y="5692378"/>
            <a:ext cx="2946083" cy="901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Raises off-task chance (doodling, phone), triggers yawning.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664726" y="6713815"/>
            <a:ext cx="13300948" cy="841296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852607" y="6834068"/>
            <a:ext cx="2946083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</a:t>
            </a:r>
            <a:endParaRPr b="1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4181594" y="6834068"/>
            <a:ext cx="29422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 cuts off, Invalidation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7506772" y="6834068"/>
            <a:ext cx="2942272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Teacher apology, Restorative conversation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10831949" y="6834068"/>
            <a:ext cx="2946083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Unlocks confront action, doubles penalty for negative feedback.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5007" y="7704890"/>
            <a:ext cx="2629267" cy="42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 flipH="1" rot="-2700000">
            <a:off x="-449827" y="-305050"/>
            <a:ext cx="2190508" cy="1650385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 flipH="1" rot="-2700000">
            <a:off x="1070049" y="506542"/>
            <a:ext cx="774282" cy="774282"/>
          </a:xfrm>
          <a:prstGeom prst="rect">
            <a:avLst/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 flipH="1" rot="-2700000">
            <a:off x="12052276" y="786127"/>
            <a:ext cx="824769" cy="824769"/>
          </a:xfrm>
          <a:prstGeom prst="rect">
            <a:avLst/>
          </a:pr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 flipH="1" rot="10800000">
            <a:off x="11227971" y="0"/>
            <a:ext cx="3402428" cy="1777004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 flipH="1">
            <a:off x="9571628" y="7338601"/>
            <a:ext cx="1793400" cy="8910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 flipH="1">
            <a:off x="9124779" y="7743771"/>
            <a:ext cx="978000" cy="485700"/>
          </a:xfrm>
          <a:prstGeom prst="triangle">
            <a:avLst>
              <a:gd fmla="val 50000" name="adj"/>
            </a:avLst>
          </a:prstGeom>
          <a:solidFill>
            <a:schemeClr val="accent1">
              <a:alpha val="294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1803913" y="5805477"/>
            <a:ext cx="73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400" y="817075"/>
            <a:ext cx="11725224" cy="65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/>
          <p:nvPr/>
        </p:nvSpPr>
        <p:spPr>
          <a:xfrm>
            <a:off x="1803925" y="232112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Boredom:&lt;4/5&gt;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1736250" y="1878100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sam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11227975" y="1982725"/>
            <a:ext cx="19569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 : bob</a:t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11391475" y="2471675"/>
            <a:ext cx="1793400" cy="17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Happiness:&lt;2/5&gt;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Sadness:&lt;2/5&gt;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Frustration:&lt;1/5&gt;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Boredom:&lt;4/5&gt;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Angry:&lt;4/5&gt;</a:t>
            </a:r>
            <a:endParaRPr b="1" sz="1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5248875" y="89745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question to all class</a:t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5248875" y="174625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adress specific student </a:t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5248875" y="2595050"/>
            <a:ext cx="1873500" cy="602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out</a:t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6068500" y="3378825"/>
            <a:ext cx="167400" cy="167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